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57" r:id="rId4"/>
    <p:sldId id="260" r:id="rId5"/>
    <p:sldId id="258" r:id="rId6"/>
    <p:sldId id="261" r:id="rId7"/>
    <p:sldId id="263" r:id="rId8"/>
    <p:sldId id="262" r:id="rId9"/>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62332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35549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176912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16162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107350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FC27627-FDA1-4DB6-8080-E5E5D96C6281}" type="datetimeFigureOut">
              <a:rPr lang="en-US" smtClean="0"/>
              <a:t>9/30/2023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321522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FC27627-FDA1-4DB6-8080-E5E5D96C6281}" type="datetimeFigureOut">
              <a:rPr lang="en-US" smtClean="0"/>
              <a:t>9/30/2023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2776850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FC27627-FDA1-4DB6-8080-E5E5D96C6281}" type="datetimeFigureOut">
              <a:rPr lang="en-US" smtClean="0"/>
              <a:t>9/30/2023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64778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FC27627-FDA1-4DB6-8080-E5E5D96C6281}" type="datetimeFigureOut">
              <a:rPr lang="en-US" smtClean="0"/>
              <a:t>9/30/2023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149913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7FC27627-FDA1-4DB6-8080-E5E5D96C6281}" type="datetimeFigureOut">
              <a:rPr lang="en-US" smtClean="0"/>
              <a:t>9/30/2023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163709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7FC27627-FDA1-4DB6-8080-E5E5D96C6281}" type="datetimeFigureOut">
              <a:rPr lang="en-US" smtClean="0"/>
              <a:t>9/30/2023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DDA6B8-6F5D-4BE9-B0F4-AADD234F7309}" type="slidenum">
              <a:rPr lang="en-US" smtClean="0"/>
              <a:t>‹#›</a:t>
            </a:fld>
            <a:endParaRPr lang="en-US"/>
          </a:p>
        </p:txBody>
      </p:sp>
    </p:spTree>
    <p:extLst>
      <p:ext uri="{BB962C8B-B14F-4D97-AF65-F5344CB8AC3E}">
        <p14:creationId xmlns:p14="http://schemas.microsoft.com/office/powerpoint/2010/main" val="78923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FC27627-FDA1-4DB6-8080-E5E5D96C6281}" type="datetimeFigureOut">
              <a:rPr lang="en-US" smtClean="0"/>
              <a:t>9/30/2023</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DDA6B8-6F5D-4BE9-B0F4-AADD234F7309}" type="slidenum">
              <a:rPr lang="en-US" smtClean="0"/>
              <a:t>‹#›</a:t>
            </a:fld>
            <a:endParaRPr lang="en-US"/>
          </a:p>
        </p:txBody>
      </p:sp>
    </p:spTree>
    <p:extLst>
      <p:ext uri="{BB962C8B-B14F-4D97-AF65-F5344CB8AC3E}">
        <p14:creationId xmlns:p14="http://schemas.microsoft.com/office/powerpoint/2010/main" val="298728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19200" y="138690"/>
            <a:ext cx="9144000" cy="1634692"/>
          </a:xfrm>
        </p:spPr>
        <p:txBody>
          <a:bodyPr>
            <a:normAutofit fontScale="90000"/>
          </a:bodyPr>
          <a:lstStyle/>
          <a:p>
            <a:pPr rtl="0"/>
            <a:r>
              <a:rPr lang="en-US" sz="2700" b="1" dirty="0"/>
              <a:t>THE MUSCULAR SYSTEM</a:t>
            </a:r>
            <a:r>
              <a:rPr lang="en-US" sz="2700" dirty="0"/>
              <a:t/>
            </a:r>
            <a:br>
              <a:rPr lang="en-US" sz="2700" dirty="0"/>
            </a:br>
            <a:r>
              <a:rPr lang="en-US" sz="2700" b="1" dirty="0"/>
              <a:t>MYOLOGY</a:t>
            </a:r>
            <a:r>
              <a:rPr lang="en-US" dirty="0"/>
              <a:t/>
            </a:r>
            <a:br>
              <a:rPr lang="en-US" dirty="0"/>
            </a:br>
            <a:endParaRPr lang="en-US" dirty="0"/>
          </a:p>
        </p:txBody>
      </p:sp>
      <p:sp>
        <p:nvSpPr>
          <p:cNvPr id="3" name="عنوان فرعي 2"/>
          <p:cNvSpPr>
            <a:spLocks noGrp="1"/>
          </p:cNvSpPr>
          <p:nvPr>
            <p:ph type="subTitle" idx="1"/>
          </p:nvPr>
        </p:nvSpPr>
        <p:spPr>
          <a:xfrm>
            <a:off x="568035" y="1108364"/>
            <a:ext cx="11042073" cy="5749636"/>
          </a:xfrm>
        </p:spPr>
        <p:txBody>
          <a:bodyPr/>
          <a:lstStyle/>
          <a:p>
            <a:pPr algn="just" rtl="0"/>
            <a:r>
              <a:rPr lang="en-US" dirty="0"/>
              <a:t>The muscular system can be defined as all forms of tissue in the body that can contract to perform movement or similar functions. Muscular tissue is of three kinds: (1) Striated (2) non-striated, or smooth; and (3) cardiac.</a:t>
            </a:r>
          </a:p>
          <a:p>
            <a:pPr lvl="0" algn="just" rtl="0"/>
            <a:r>
              <a:rPr lang="en-US" dirty="0"/>
              <a:t>The striated muscles, being for the most part directly or indirectly connected with the skeleton, are often termed skeletal or somatic, it cover the greater part of the skeleton and red in color. </a:t>
            </a:r>
            <a:endParaRPr lang="en-US" dirty="0" smtClean="0"/>
          </a:p>
          <a:p>
            <a:pPr lvl="0" algn="just" rtl="0"/>
            <a:endParaRPr lang="en-US" dirty="0" smtClean="0"/>
          </a:p>
          <a:p>
            <a:pPr algn="just" rtl="0"/>
            <a:r>
              <a:rPr lang="en-US" b="1" dirty="0"/>
              <a:t>Skeletal Muscles</a:t>
            </a:r>
            <a:r>
              <a:rPr lang="en-US" dirty="0"/>
              <a:t> vary greatly in form, and may be classified as—(a) Long ;(b) short (c) flat; {d) ring-like or orbicular. Long muscles are present chiefly in the limbs, while the flat or broad muscles occur principally in the trunk, where they assist in forming the walls of the body cavities. The ring-like or orbicular muscles circumscribe orifices which they close, and are hence termed sphincters.</a:t>
            </a:r>
          </a:p>
          <a:p>
            <a:pPr lvl="0" algn="just" rtl="0"/>
            <a:endParaRPr lang="en-US" dirty="0"/>
          </a:p>
          <a:p>
            <a:pPr algn="just"/>
            <a:endParaRPr lang="en-US" dirty="0"/>
          </a:p>
        </p:txBody>
      </p:sp>
    </p:spTree>
    <p:extLst>
      <p:ext uri="{BB962C8B-B14F-4D97-AF65-F5344CB8AC3E}">
        <p14:creationId xmlns:p14="http://schemas.microsoft.com/office/powerpoint/2010/main" val="1071370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40327"/>
            <a:ext cx="10515600" cy="5636636"/>
          </a:xfrm>
        </p:spPr>
        <p:txBody>
          <a:bodyPr/>
          <a:lstStyle/>
          <a:p>
            <a:pPr algn="l"/>
            <a:r>
              <a:rPr lang="en-US" dirty="0" smtClean="0"/>
              <a:t>Most movements of the animal body and its parts are caused by muscular contraction. Muscle is also used to prevent movement, stabilizing  to prevent their collapse under a load and main </a:t>
            </a:r>
            <a:r>
              <a:rPr lang="en-US" dirty="0" err="1" smtClean="0"/>
              <a:t>taining</a:t>
            </a:r>
            <a:r>
              <a:rPr lang="en-US" dirty="0" smtClean="0"/>
              <a:t> continence of bladder and bowel. A subsidiary function of the skeletal muscles is to generate shivering , involuntary tremors initiated by exposure to</a:t>
            </a:r>
          </a:p>
          <a:p>
            <a:pPr algn="l"/>
            <a:r>
              <a:rPr lang="en-US" dirty="0" smtClean="0"/>
              <a:t>cold.</a:t>
            </a:r>
            <a:r>
              <a:rPr lang="ar-IQ" dirty="0" smtClean="0"/>
              <a:t> </a:t>
            </a:r>
            <a:r>
              <a:rPr lang="en-US" dirty="0" smtClean="0"/>
              <a:t>limb</a:t>
            </a:r>
            <a:endParaRPr lang="en-US" dirty="0"/>
          </a:p>
        </p:txBody>
      </p:sp>
    </p:spTree>
    <p:extLst>
      <p:ext uri="{BB962C8B-B14F-4D97-AF65-F5344CB8AC3E}">
        <p14:creationId xmlns:p14="http://schemas.microsoft.com/office/powerpoint/2010/main" val="1453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692726"/>
            <a:ext cx="10515600" cy="5749637"/>
          </a:xfrm>
        </p:spPr>
        <p:txBody>
          <a:bodyPr>
            <a:normAutofit/>
          </a:bodyPr>
          <a:lstStyle/>
          <a:p>
            <a:pPr algn="just" rtl="0"/>
            <a:r>
              <a:rPr lang="en-US" b="1" dirty="0"/>
              <a:t>Organization of skeletal muscle</a:t>
            </a:r>
            <a:r>
              <a:rPr lang="en-US" dirty="0"/>
              <a:t> : skeletal muscle is butchers meat and accounts for about half a weight  of an animals carcass . Each individual muscle is composed of many cells held together by connective tissue . The whole muscle is covered by a dense connective tissue called </a:t>
            </a:r>
            <a:r>
              <a:rPr lang="en-US" b="1" dirty="0"/>
              <a:t>epimysium</a:t>
            </a:r>
            <a:r>
              <a:rPr lang="en-US" dirty="0"/>
              <a:t>  , bellow this , a looser layer , the </a:t>
            </a:r>
            <a:r>
              <a:rPr lang="en-US" b="1" dirty="0"/>
              <a:t>perimysium</a:t>
            </a:r>
            <a:r>
              <a:rPr lang="en-US" dirty="0"/>
              <a:t> , covers the small bundles into which the fibers are grouped . Finally , each fiber is provided with its own delicate covering , the </a:t>
            </a:r>
            <a:r>
              <a:rPr lang="en-US" b="1" dirty="0"/>
              <a:t>endomysium</a:t>
            </a:r>
            <a:r>
              <a:rPr lang="en-US" dirty="0"/>
              <a:t> .  </a:t>
            </a:r>
          </a:p>
          <a:p>
            <a:pPr algn="just" rtl="0"/>
            <a:r>
              <a:rPr lang="en-US" dirty="0"/>
              <a:t>Attachments: Skeletal muscle is attached to bones directly or by the use of tendons , through the  perimysium of the muscle that  fuse with the periosteum or perichondrium  , or intermediary fibrous structures called aponeuroses. In certain positions, especially where tendons play over joints or are subjected to great pressure, sesamoid bones like patella develop in the original tendon tissue.</a:t>
            </a:r>
          </a:p>
          <a:p>
            <a:pPr algn="just"/>
            <a:endParaRPr lang="en-US" dirty="0"/>
          </a:p>
        </p:txBody>
      </p:sp>
    </p:spTree>
    <p:extLst>
      <p:ext uri="{BB962C8B-B14F-4D97-AF65-F5344CB8AC3E}">
        <p14:creationId xmlns:p14="http://schemas.microsoft.com/office/powerpoint/2010/main" val="120227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idx="1"/>
          </p:nvPr>
        </p:nvPicPr>
        <p:blipFill>
          <a:blip r:embed="rId2"/>
          <a:stretch>
            <a:fillRect/>
          </a:stretch>
        </p:blipFill>
        <p:spPr>
          <a:xfrm>
            <a:off x="1987137" y="0"/>
            <a:ext cx="7053943" cy="2571750"/>
          </a:xfrm>
          <a:prstGeom prst="rect">
            <a:avLst/>
          </a:prstGeom>
        </p:spPr>
      </p:pic>
      <p:sp>
        <p:nvSpPr>
          <p:cNvPr id="5" name="مستطيل 4"/>
          <p:cNvSpPr/>
          <p:nvPr/>
        </p:nvSpPr>
        <p:spPr>
          <a:xfrm>
            <a:off x="1136073" y="2828836"/>
            <a:ext cx="9809018" cy="923330"/>
          </a:xfrm>
          <a:prstGeom prst="rect">
            <a:avLst/>
          </a:prstGeom>
        </p:spPr>
        <p:txBody>
          <a:bodyPr wrap="square">
            <a:spAutoFit/>
          </a:bodyPr>
          <a:lstStyle/>
          <a:p>
            <a:pPr algn="l"/>
            <a:r>
              <a:rPr lang="en-US" b="1" dirty="0">
                <a:solidFill>
                  <a:srgbClr val="5B2939"/>
                </a:solidFill>
                <a:latin typeface="Frutiger-BoldCn"/>
              </a:rPr>
              <a:t>Figure 1–26 </a:t>
            </a:r>
            <a:r>
              <a:rPr lang="en-US" dirty="0">
                <a:solidFill>
                  <a:srgbClr val="000000"/>
                </a:solidFill>
                <a:latin typeface="Frutiger-Cn"/>
              </a:rPr>
              <a:t>Transection of a skeletal muscle; the fibrous tissue has been emphasized. 1, Epimysium; 2, perimysium;</a:t>
            </a:r>
          </a:p>
          <a:p>
            <a:pPr algn="l"/>
            <a:r>
              <a:rPr lang="en-US" dirty="0">
                <a:solidFill>
                  <a:srgbClr val="000000"/>
                </a:solidFill>
                <a:latin typeface="Frutiger-Cn"/>
              </a:rPr>
              <a:t>3, endomysium.</a:t>
            </a:r>
            <a:endParaRPr lang="en-US" dirty="0"/>
          </a:p>
        </p:txBody>
      </p:sp>
    </p:spTree>
    <p:extLst>
      <p:ext uri="{BB962C8B-B14F-4D97-AF65-F5344CB8AC3E}">
        <p14:creationId xmlns:p14="http://schemas.microsoft.com/office/powerpoint/2010/main" val="2839150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15636"/>
            <a:ext cx="10515600" cy="6442364"/>
          </a:xfrm>
        </p:spPr>
        <p:txBody>
          <a:bodyPr>
            <a:normAutofit fontScale="85000" lnSpcReduction="20000"/>
          </a:bodyPr>
          <a:lstStyle/>
          <a:p>
            <a:pPr algn="just" rtl="0"/>
            <a:r>
              <a:rPr lang="en-US" b="1" dirty="0"/>
              <a:t>The accessory structures</a:t>
            </a:r>
            <a:r>
              <a:rPr lang="en-US" dirty="0"/>
              <a:t> connected with the muscles are the </a:t>
            </a:r>
            <a:r>
              <a:rPr lang="en-US" b="1" dirty="0"/>
              <a:t>synovial membranes</a:t>
            </a:r>
            <a:r>
              <a:rPr lang="en-US" dirty="0"/>
              <a:t> and the </a:t>
            </a:r>
            <a:r>
              <a:rPr lang="en-US" b="1" dirty="0"/>
              <a:t>fasciae.</a:t>
            </a:r>
            <a:endParaRPr lang="en-US" dirty="0"/>
          </a:p>
          <a:p>
            <a:pPr algn="just" rtl="0"/>
            <a:r>
              <a:rPr lang="en-US" dirty="0"/>
              <a:t>The synovial membranes are arranged in two principal forms: (a) Bursal; (b) vaginal. A bursa (Bursa mucosa) is a simple sac interposed between the tendon or muscle and some deeper seated structure—most commonly a bony prominence. A vagina </a:t>
            </a:r>
            <a:r>
              <a:rPr lang="en-US" dirty="0" err="1"/>
              <a:t>tendinis</a:t>
            </a:r>
            <a:r>
              <a:rPr lang="en-US" dirty="0"/>
              <a:t> or tendon sheath is  the synovial sac that  folded around the tendon more or less completely. The two layers are continuous along a fold termed the </a:t>
            </a:r>
            <a:r>
              <a:rPr lang="en-US" dirty="0" err="1"/>
              <a:t>mesotendon</a:t>
            </a:r>
            <a:r>
              <a:rPr lang="en-US" dirty="0"/>
              <a:t>.</a:t>
            </a:r>
          </a:p>
          <a:p>
            <a:pPr algn="just" rtl="0"/>
            <a:r>
              <a:rPr lang="en-US" dirty="0"/>
              <a:t>The articular synovial membranes in some places form extra-articular pouches, which facilitate the play of tendons.</a:t>
            </a:r>
          </a:p>
          <a:p>
            <a:pPr algn="just" rtl="0"/>
            <a:r>
              <a:rPr lang="en-US" dirty="0"/>
              <a:t> </a:t>
            </a:r>
          </a:p>
          <a:p>
            <a:pPr algn="just" rtl="0"/>
            <a:r>
              <a:rPr lang="en-US" dirty="0"/>
              <a:t>The fasciae are sheets of connective tissue.  Two layers may</a:t>
            </a:r>
          </a:p>
          <a:p>
            <a:pPr algn="just" rtl="0"/>
            <a:r>
              <a:rPr lang="en-US" dirty="0"/>
              <a:t>usually be recognized. </a:t>
            </a:r>
            <a:r>
              <a:rPr lang="en-US" b="1" dirty="0"/>
              <a:t>The superficial fascia</a:t>
            </a:r>
            <a:r>
              <a:rPr lang="en-US" dirty="0"/>
              <a:t> is composed</a:t>
            </a:r>
          </a:p>
          <a:p>
            <a:pPr algn="just" rtl="0"/>
            <a:r>
              <a:rPr lang="en-US" dirty="0"/>
              <a:t>of loose connective tissue which may contain more or less fat and is subcutaneous.</a:t>
            </a:r>
          </a:p>
          <a:p>
            <a:pPr algn="just" rtl="0"/>
            <a:r>
              <a:rPr lang="en-US" b="1" dirty="0"/>
              <a:t>The deep fascia</a:t>
            </a:r>
            <a:r>
              <a:rPr lang="en-US" dirty="0"/>
              <a:t> is composed of one or more layers of dense fibrous</a:t>
            </a:r>
          </a:p>
          <a:p>
            <a:pPr algn="just" rtl="0"/>
            <a:r>
              <a:rPr lang="en-US" dirty="0"/>
              <a:t>tissue spread over the surface of the muscles chiefly. Its deep face may be very loosely attached to the underlying structures or may fuse with the epimysium, tendons, bones, or ligaments. </a:t>
            </a:r>
          </a:p>
          <a:p>
            <a:pPr algn="just" rtl="0"/>
            <a:r>
              <a:rPr lang="en-US" dirty="0"/>
              <a:t> </a:t>
            </a:r>
          </a:p>
          <a:p>
            <a:pPr algn="just"/>
            <a:endParaRPr lang="en-US" dirty="0"/>
          </a:p>
        </p:txBody>
      </p:sp>
    </p:spTree>
    <p:extLst>
      <p:ext uri="{BB962C8B-B14F-4D97-AF65-F5344CB8AC3E}">
        <p14:creationId xmlns:p14="http://schemas.microsoft.com/office/powerpoint/2010/main" val="281222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43345"/>
            <a:ext cx="10515600" cy="5733618"/>
          </a:xfrm>
        </p:spPr>
        <p:txBody>
          <a:bodyPr>
            <a:noAutofit/>
          </a:bodyPr>
          <a:lstStyle/>
          <a:p>
            <a:pPr algn="just" rtl="0"/>
            <a:r>
              <a:rPr lang="en-US" b="1" dirty="0"/>
              <a:t>Classification of  muscles : </a:t>
            </a:r>
            <a:endParaRPr lang="en-US" dirty="0"/>
          </a:p>
          <a:p>
            <a:pPr algn="just" rtl="0"/>
            <a:r>
              <a:rPr lang="en-US" dirty="0" smtClean="0"/>
              <a:t>Skeletal </a:t>
            </a:r>
            <a:r>
              <a:rPr lang="en-US" dirty="0"/>
              <a:t>Muscles  divided  into seven heads according to </a:t>
            </a:r>
          </a:p>
          <a:p>
            <a:pPr algn="just" rtl="0"/>
            <a:r>
              <a:rPr lang="en-US" dirty="0"/>
              <a:t>(1) Name  (2) position and form; (3) attachments; (4) action; (5) structure.</a:t>
            </a:r>
          </a:p>
          <a:p>
            <a:pPr algn="just" rtl="0"/>
            <a:r>
              <a:rPr lang="en-US" dirty="0"/>
              <a:t>1. The name is determined by various factors : (a) The action, e. g.,</a:t>
            </a:r>
          </a:p>
          <a:p>
            <a:pPr algn="just" rtl="0"/>
            <a:r>
              <a:rPr lang="en-US" dirty="0"/>
              <a:t>Extensor , adductor, etc.; (b) the shape, e. g., quadratus, </a:t>
            </a:r>
            <a:r>
              <a:rPr lang="en-US" dirty="0" err="1"/>
              <a:t>triangularis</a:t>
            </a:r>
            <a:r>
              <a:rPr lang="en-US" dirty="0"/>
              <a:t>; (c) the direction </a:t>
            </a:r>
            <a:r>
              <a:rPr lang="en-US" dirty="0" err="1"/>
              <a:t>e.g</a:t>
            </a:r>
            <a:r>
              <a:rPr lang="en-US" dirty="0"/>
              <a:t>  rectus, obliquus; (d) the position, e. g., the subscapularis, </a:t>
            </a:r>
            <a:r>
              <a:rPr lang="en-US" dirty="0" err="1"/>
              <a:t>iliacus</a:t>
            </a:r>
            <a:r>
              <a:rPr lang="en-US" dirty="0"/>
              <a:t>; (e)the division (into heads, etc.), e. g., biceps, triceps, etc.; (F) the size, e. g., major, minor, etc.(g) the attachments, e. g., </a:t>
            </a:r>
            <a:r>
              <a:rPr lang="en-US" dirty="0" err="1"/>
              <a:t>sterno-cephalicus</a:t>
            </a:r>
            <a:r>
              <a:rPr lang="en-US" dirty="0"/>
              <a:t>, </a:t>
            </a:r>
            <a:r>
              <a:rPr lang="en-US" dirty="0" err="1"/>
              <a:t>mastoido-humeralis</a:t>
            </a:r>
            <a:endParaRPr lang="en-US" dirty="0"/>
          </a:p>
          <a:p>
            <a:pPr algn="just" rtl="0"/>
            <a:r>
              <a:rPr lang="en-US" dirty="0"/>
              <a:t>(h) the structure, e. g., semitendinosus. </a:t>
            </a:r>
          </a:p>
        </p:txBody>
      </p:sp>
    </p:spTree>
    <p:extLst>
      <p:ext uri="{BB962C8B-B14F-4D97-AF65-F5344CB8AC3E}">
        <p14:creationId xmlns:p14="http://schemas.microsoft.com/office/powerpoint/2010/main" val="639422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46364"/>
            <a:ext cx="10515600" cy="5830599"/>
          </a:xfrm>
        </p:spPr>
        <p:txBody>
          <a:bodyPr>
            <a:normAutofit fontScale="85000" lnSpcReduction="10000"/>
          </a:bodyPr>
          <a:lstStyle/>
          <a:p>
            <a:pPr algn="just" rtl="0"/>
            <a:r>
              <a:rPr lang="en-US" b="1" dirty="0"/>
              <a:t>In most cases two or more of these factors have combined to produce the name, e. g., adductor </a:t>
            </a:r>
            <a:r>
              <a:rPr lang="en-US" b="1" dirty="0" err="1"/>
              <a:t>magnus</a:t>
            </a:r>
            <a:r>
              <a:rPr lang="en-US" b="1" dirty="0"/>
              <a:t>, longus </a:t>
            </a:r>
            <a:r>
              <a:rPr lang="en-US" b="1" dirty="0" err="1"/>
              <a:t>colli</a:t>
            </a:r>
            <a:r>
              <a:rPr lang="en-US" b="1" dirty="0"/>
              <a:t>, obliquus externus abdominis.</a:t>
            </a:r>
            <a:endParaRPr lang="en-US" dirty="0"/>
          </a:p>
          <a:p>
            <a:pPr algn="just" rtl="0"/>
            <a:r>
              <a:rPr lang="en-US" dirty="0"/>
              <a:t>2. The shape is, in many cases, sufficiently definite to allow the use of such terms as triangular, quadrilateral, fan-shaped, long, flat, fusiform, ring-like, etc.</a:t>
            </a:r>
          </a:p>
          <a:p>
            <a:pPr algn="just" rtl="0"/>
            <a:r>
              <a:rPr lang="en-US" dirty="0"/>
              <a:t> </a:t>
            </a:r>
          </a:p>
          <a:p>
            <a:pPr algn="just" rtl="0"/>
            <a:r>
              <a:rPr lang="en-US" dirty="0"/>
              <a:t>3. The attachments are in most cases to bone, but many muscles are attached to cartilage, ligaments, fascia, the skin, etc. It is usual to apply the term </a:t>
            </a:r>
            <a:r>
              <a:rPr lang="en-US" b="1" dirty="0"/>
              <a:t>origin</a:t>
            </a:r>
            <a:r>
              <a:rPr lang="en-US" dirty="0"/>
              <a:t> to the attachment which always or more commonly remains fixed when the muscle contracts. </a:t>
            </a:r>
            <a:r>
              <a:rPr lang="en-US" b="1" dirty="0"/>
              <a:t>The term insertion </a:t>
            </a:r>
            <a:r>
              <a:rPr lang="en-US" dirty="0"/>
              <a:t>designates the movable attachment. </a:t>
            </a:r>
          </a:p>
          <a:p>
            <a:pPr algn="just" rtl="0"/>
            <a:r>
              <a:rPr lang="en-US" dirty="0"/>
              <a:t> </a:t>
            </a:r>
          </a:p>
          <a:p>
            <a:pPr algn="just" rtl="0"/>
            <a:r>
              <a:rPr lang="en-US" dirty="0"/>
              <a:t> 4. The action belongs rather to physiological study, but is briefly indicated in anatomical descriptions.</a:t>
            </a:r>
          </a:p>
          <a:p>
            <a:pPr algn="just" rtl="0"/>
            <a:r>
              <a:rPr lang="en-US" dirty="0"/>
              <a:t>5. The structure includes the direction of the muscle-fibers, the arrangement of the tendons, the synovial membranes . The relation of the muscle fibers to the tendon varies, and this fact has given rise to special terms. Thus a muscle in which the fibers converge to either side of the tendon is termed</a:t>
            </a:r>
            <a:r>
              <a:rPr lang="en-US" b="1" dirty="0"/>
              <a:t> </a:t>
            </a:r>
            <a:r>
              <a:rPr lang="en-US" b="1" dirty="0" err="1"/>
              <a:t>bipennate</a:t>
            </a:r>
            <a:r>
              <a:rPr lang="en-US" b="1" dirty="0"/>
              <a:t>(</a:t>
            </a:r>
            <a:r>
              <a:rPr lang="ar-IQ" b="1" dirty="0"/>
              <a:t>ذات الوترين </a:t>
            </a:r>
            <a:r>
              <a:rPr lang="en-US" b="1" dirty="0"/>
              <a:t>) </a:t>
            </a:r>
            <a:r>
              <a:rPr lang="en-US" dirty="0"/>
              <a:t>;</a:t>
            </a:r>
          </a:p>
          <a:p>
            <a:pPr algn="just"/>
            <a:endParaRPr lang="en-US" dirty="0"/>
          </a:p>
          <a:p>
            <a:endParaRPr lang="en-US" dirty="0"/>
          </a:p>
        </p:txBody>
      </p:sp>
    </p:spTree>
    <p:extLst>
      <p:ext uri="{BB962C8B-B14F-4D97-AF65-F5344CB8AC3E}">
        <p14:creationId xmlns:p14="http://schemas.microsoft.com/office/powerpoint/2010/main" val="141573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54182"/>
            <a:ext cx="10515600" cy="5622781"/>
          </a:xfrm>
        </p:spPr>
        <p:txBody>
          <a:bodyPr/>
          <a:lstStyle/>
          <a:p>
            <a:pPr algn="just" rtl="0"/>
            <a:r>
              <a:rPr lang="en-US" dirty="0"/>
              <a:t>while one in which this arrangement exists only on one side of the tendon is called </a:t>
            </a:r>
            <a:r>
              <a:rPr lang="en-US" dirty="0" err="1"/>
              <a:t>unipennate</a:t>
            </a:r>
            <a:r>
              <a:rPr lang="en-US" dirty="0"/>
              <a:t> . </a:t>
            </a:r>
          </a:p>
          <a:p>
            <a:pPr algn="just" rtl="0"/>
            <a:r>
              <a:rPr lang="en-US" dirty="0"/>
              <a:t>The terms fleshy and tendinous are used to indicate the relative amounts of muscular and tendinous tissue. The muscular tissue is often spoken of as the belly (Venter) of the muscle.</a:t>
            </a:r>
          </a:p>
          <a:p>
            <a:pPr algn="just" rtl="0"/>
            <a:r>
              <a:rPr lang="en-US" dirty="0"/>
              <a:t> In the case of the long muscles, the origin is often termed the head (Caput). Muscles having two or more heads are called biceps, triceps, etc. Digastric muscles are those which have two bellies joined by an intermediate tendon. Ring-like muscles which circumscribe openings are termed sphincters. </a:t>
            </a:r>
          </a:p>
          <a:p>
            <a:pPr algn="just"/>
            <a:endParaRPr lang="en-US" dirty="0"/>
          </a:p>
        </p:txBody>
      </p:sp>
    </p:spTree>
    <p:extLst>
      <p:ext uri="{BB962C8B-B14F-4D97-AF65-F5344CB8AC3E}">
        <p14:creationId xmlns:p14="http://schemas.microsoft.com/office/powerpoint/2010/main" val="1349725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1089</Words>
  <Application>Microsoft Office PowerPoint</Application>
  <PresentationFormat>شاشة عريضة</PresentationFormat>
  <Paragraphs>37</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Calibri Light</vt:lpstr>
      <vt:lpstr>Frutiger-BoldCn</vt:lpstr>
      <vt:lpstr>Frutiger-Cn</vt:lpstr>
      <vt:lpstr>Times New Roman</vt:lpstr>
      <vt:lpstr>نسق Office</vt:lpstr>
      <vt:lpstr>THE MUSCULAR SYSTEM MYOLOGY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MUSCULAR SYSTEM MYOLOGY </dc:title>
  <dc:creator>Maher</dc:creator>
  <cp:lastModifiedBy>Maher</cp:lastModifiedBy>
  <cp:revision>11</cp:revision>
  <dcterms:created xsi:type="dcterms:W3CDTF">2023-09-30T06:45:20Z</dcterms:created>
  <dcterms:modified xsi:type="dcterms:W3CDTF">2023-09-30T19:46:50Z</dcterms:modified>
</cp:coreProperties>
</file>